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60" r:id="rId5"/>
    <p:sldId id="263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2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03460-232F-7CA1-1802-6324605A3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2D2DB-1955-5405-CBD6-CC37DDB04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3054F-6F32-3992-B458-94C7777E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3A44-3590-4F79-BC65-3A398F5D2777}" type="datetimeFigureOut">
              <a:rPr lang="en-IL" smtClean="0"/>
              <a:t>23/06/2025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1808D-7908-5653-45CF-323A4D4F9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7ED02-3E25-BE1F-F543-FB8C93BBD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A584C-6D4D-4CC3-9169-DB328703F82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7463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BF01-FEE0-E91F-494E-27229089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92265-4C81-5520-CE55-27FE9137A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76D2A-BBD8-1448-2843-5346E20ED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3A44-3590-4F79-BC65-3A398F5D2777}" type="datetimeFigureOut">
              <a:rPr lang="en-IL" smtClean="0"/>
              <a:t>23/06/2025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71BA6-5309-9A72-E5DD-15BE3CCEF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655A2-8200-D930-2F6D-0C47565C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A584C-6D4D-4CC3-9169-DB328703F82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6350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0B7417-255D-2645-0D6C-A80B82F7F4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7AAF8-67BC-8FFF-CE14-865596385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8D994-6070-D92D-9FD7-8DFCC4107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3A44-3590-4F79-BC65-3A398F5D2777}" type="datetimeFigureOut">
              <a:rPr lang="en-IL" smtClean="0"/>
              <a:t>23/06/2025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F9E3E-38FF-A6CB-3CDD-8410263D6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7BDBC-0D62-DF1C-B0B5-D77571A2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A584C-6D4D-4CC3-9169-DB328703F82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28568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ED22E-8C7E-BD07-28E0-F8352AEBC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6B5EB-790A-197F-ADC3-E74C4DB03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95F02-9D78-1CCB-BC6C-D223C09C6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3A44-3590-4F79-BC65-3A398F5D2777}" type="datetimeFigureOut">
              <a:rPr lang="en-IL" smtClean="0"/>
              <a:t>23/06/2025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4923B-0F01-684E-A7F9-24E3235C7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AB9BC-43C8-EE35-3984-88EEA0D5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A584C-6D4D-4CC3-9169-DB328703F82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379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F7B82-76EE-87A7-174E-01D861FC5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E1AF2-09FD-E7F4-6827-D644CACA3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D5955-8A02-7AEA-3FE7-8D54226C8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3A44-3590-4F79-BC65-3A398F5D2777}" type="datetimeFigureOut">
              <a:rPr lang="en-IL" smtClean="0"/>
              <a:t>23/06/2025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990FC-7B25-FB68-A1C8-FA95A85F9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715A8-5D83-F303-6028-72B63B763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A584C-6D4D-4CC3-9169-DB328703F82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5051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30C01-E794-6F5C-31E3-DF7A39DB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E289A-CCFA-73C4-B655-E9E96B731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951BE2-E41F-C5BD-8AE0-F2CC8C206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09A41-67B3-BAB6-9E59-9F8E711C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3A44-3590-4F79-BC65-3A398F5D2777}" type="datetimeFigureOut">
              <a:rPr lang="en-IL" smtClean="0"/>
              <a:t>23/06/2025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3E017-38E9-0674-B922-7BDC3BC3A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17ABB-6F26-941D-281B-25C8372D6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A584C-6D4D-4CC3-9169-DB328703F82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782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0F7A-8FCB-7AAA-7DC2-B4E8846F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18AB4-D1A1-A095-A076-49864E86B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29140-C328-A420-588C-BCC78C933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E67E4D-325B-C2E9-17F1-3DDA172B2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9C9B39-14E8-B69A-C0E1-96B29B44A0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1BFD0A-D305-6422-88B4-2CF2579E6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3A44-3590-4F79-BC65-3A398F5D2777}" type="datetimeFigureOut">
              <a:rPr lang="en-IL" smtClean="0"/>
              <a:t>23/06/2025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F64CB7-307F-E9DF-F8ED-E2EB5C010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AF4271-EB02-AEF3-AA05-3B68E82A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A584C-6D4D-4CC3-9169-DB328703F82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5257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BC9C-5C43-F86C-4FA3-6805F892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D268B-E265-18A3-6334-DE6F95A74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3A44-3590-4F79-BC65-3A398F5D2777}" type="datetimeFigureOut">
              <a:rPr lang="en-IL" smtClean="0"/>
              <a:t>23/06/2025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3AC0D-A9BB-6F5B-20C2-A06EF674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8930EC-FF27-3425-BAC3-599504CA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A584C-6D4D-4CC3-9169-DB328703F82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914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3BB5CB-BC91-0B52-2312-31F67126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3A44-3590-4F79-BC65-3A398F5D2777}" type="datetimeFigureOut">
              <a:rPr lang="en-IL" smtClean="0"/>
              <a:t>23/06/2025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0F05C3-2042-7296-4F85-F58E26A80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1F5C8-D81B-D515-9AF5-E00906122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A584C-6D4D-4CC3-9169-DB328703F82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37808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BC52D-1E09-E175-51E2-80D758464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F813B-40B3-0CDB-C5FA-647509204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C7AD9-6B93-D882-E161-F89773E9A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23EED-550E-A6FA-5405-53D96B1F4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3A44-3590-4F79-BC65-3A398F5D2777}" type="datetimeFigureOut">
              <a:rPr lang="en-IL" smtClean="0"/>
              <a:t>23/06/2025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BF61C-4B5A-57FD-76F4-CD08FD9E9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9CDEB-E5A7-D113-3602-AC293209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A584C-6D4D-4CC3-9169-DB328703F82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459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2D80A-8852-BEFC-43B4-F38007F23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392EAF-7720-D68D-CF0E-BF9669A436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E52DE-A6AC-DFD3-D4E7-59A207B2F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877D2-5995-BD13-ABF0-1E06D6E30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3A44-3590-4F79-BC65-3A398F5D2777}" type="datetimeFigureOut">
              <a:rPr lang="en-IL" smtClean="0"/>
              <a:t>23/06/2025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2390E-58F0-412D-1698-767951D3E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8C230-75CB-9DBE-7421-A750F0DF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A584C-6D4D-4CC3-9169-DB328703F82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8591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EF5AD-9876-6FE0-9F41-16BEEEBCA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8CB1A-5A1D-FD17-9BE7-808E25F45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3E2F6-3838-426A-ED2D-FF9A179B6B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C3A44-3590-4F79-BC65-3A398F5D2777}" type="datetimeFigureOut">
              <a:rPr lang="en-IL" smtClean="0"/>
              <a:t>23/06/2025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0E7D-DB06-1826-992F-028C46FB3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4A1A7-67A4-568C-08E1-18546AEA5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A584C-6D4D-4CC3-9169-DB328703F82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0813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4C67E-A48B-73EC-1F77-F2D6CC2A7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11500">
                <a:latin typeface="David" panose="020E0502060401010101" pitchFamily="34" charset="-79"/>
                <a:cs typeface="David" panose="020E0502060401010101" pitchFamily="34" charset="-79"/>
              </a:rPr>
              <a:t>BomberMan</a:t>
            </a:r>
            <a:endParaRPr lang="en-IL" sz="1150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F265E-D5B2-69D7-65B0-F811746F6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 rtl="1"/>
            <a:r>
              <a:rPr lang="he-IL">
                <a:latin typeface="David" panose="020E0502060401010101" pitchFamily="34" charset="-79"/>
                <a:cs typeface="David" panose="020E0502060401010101" pitchFamily="34" charset="-79"/>
              </a:rPr>
              <a:t>סלאח כריים + פיירוז עאזם</a:t>
            </a:r>
          </a:p>
          <a:p>
            <a:pPr algn="l" rtl="1"/>
            <a:r>
              <a:rPr lang="he-IL">
                <a:latin typeface="David" panose="020E0502060401010101" pitchFamily="34" charset="-79"/>
                <a:cs typeface="David" panose="020E0502060401010101" pitchFamily="34" charset="-79"/>
              </a:rPr>
              <a:t>מדריכה: ליאת</a:t>
            </a:r>
            <a:endParaRPr lang="en-IL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9882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2DC8F-828D-4CA4-EC56-4740D2C04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36525"/>
            <a:ext cx="10515600" cy="1325563"/>
          </a:xfrm>
        </p:spPr>
        <p:txBody>
          <a:bodyPr/>
          <a:lstStyle/>
          <a:p>
            <a:pPr algn="ctr"/>
            <a:r>
              <a:rPr lang="he-IL" b="1">
                <a:highlight>
                  <a:srgbClr val="C0C0C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הירארכיה עליונה</a:t>
            </a:r>
            <a:endParaRPr lang="en-IL">
              <a:highlight>
                <a:srgbClr val="C0C0C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A069FD-51DF-2F18-97C7-AE701448A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1228354"/>
            <a:ext cx="11191875" cy="51484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324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2DC8F-828D-4CA4-EC56-4740D2C04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36525"/>
            <a:ext cx="10515600" cy="1325563"/>
          </a:xfrm>
        </p:spPr>
        <p:txBody>
          <a:bodyPr/>
          <a:lstStyle/>
          <a:p>
            <a:pPr algn="ctr"/>
            <a:r>
              <a:rPr lang="he-IL" b="1">
                <a:highlight>
                  <a:srgbClr val="C0C0C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הירארכיה עליונה</a:t>
            </a:r>
            <a:endParaRPr lang="en-IL">
              <a:highlight>
                <a:srgbClr val="C0C0C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Picture 3" descr="A computer program with many lines&#10;&#10;Description automatically generated with medium confidence">
            <a:extLst>
              <a:ext uri="{FF2B5EF4-FFF2-40B4-BE49-F238E27FC236}">
                <a16:creationId xmlns:a16="http://schemas.microsoft.com/office/drawing/2014/main" id="{1B82B2D7-21B2-359A-7451-3153630D3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94" y="1319032"/>
            <a:ext cx="6206946" cy="1735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omputer diagram with many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907D120B-8E31-444F-6075-C323C585C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6" y="3147236"/>
            <a:ext cx="5830559" cy="2612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5E8C578-03FE-9BD6-D6BC-B95CCAA5E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193" y="1191978"/>
            <a:ext cx="5106113" cy="54300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67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7949-A6CD-9BC0-44EE-EB73D881E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6525"/>
            <a:ext cx="10515600" cy="1325563"/>
          </a:xfrm>
        </p:spPr>
        <p:txBody>
          <a:bodyPr/>
          <a:lstStyle/>
          <a:p>
            <a:pPr algn="ctr"/>
            <a:r>
              <a:rPr lang="en-US">
                <a:highlight>
                  <a:srgbClr val="C0C0C0"/>
                </a:highlight>
              </a:rPr>
              <a:t>Bomb module</a:t>
            </a:r>
            <a:endParaRPr lang="en-IL">
              <a:highlight>
                <a:srgbClr val="C0C0C0"/>
              </a:highlight>
            </a:endParaRPr>
          </a:p>
        </p:txBody>
      </p:sp>
      <p:pic>
        <p:nvPicPr>
          <p:cNvPr id="5" name="Content Placeholder 4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4ADE8915-3A2F-A4FB-A6C1-9418CAFFA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9848"/>
            <a:ext cx="8617527" cy="2785307"/>
          </a:xfrm>
          <a:ln>
            <a:solidFill>
              <a:schemeClr val="tx1"/>
            </a:solidFill>
          </a:ln>
        </p:spPr>
      </p:pic>
      <p:pic>
        <p:nvPicPr>
          <p:cNvPr id="7" name="Picture 6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EA56B764-3E28-2F16-BC64-64BE4EC7A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18107"/>
            <a:ext cx="8487990" cy="2603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3CAA98-BD82-3F83-C407-5E5CB38B7328}"/>
              </a:ext>
            </a:extLst>
          </p:cNvPr>
          <p:cNvSpPr/>
          <p:nvPr/>
        </p:nvSpPr>
        <p:spPr>
          <a:xfrm>
            <a:off x="9455727" y="1105177"/>
            <a:ext cx="2275609" cy="713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highlight>
                  <a:srgbClr val="C0C0C0"/>
                </a:highlight>
              </a:rPr>
              <a:t>Input/Output</a:t>
            </a:r>
            <a:endParaRPr lang="en-IL">
              <a:solidFill>
                <a:schemeClr val="tx1"/>
              </a:solidFill>
              <a:highlight>
                <a:srgbClr val="C0C0C0"/>
              </a:highlight>
            </a:endParaRPr>
          </a:p>
          <a:p>
            <a:pPr algn="ctr"/>
            <a:endParaRPr lang="en-IL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DD16EC-356A-81A1-4E3D-96B96FC8B34E}"/>
              </a:ext>
            </a:extLst>
          </p:cNvPr>
          <p:cNvSpPr/>
          <p:nvPr/>
        </p:nvSpPr>
        <p:spPr>
          <a:xfrm>
            <a:off x="9230591" y="4118107"/>
            <a:ext cx="2275609" cy="713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highlight>
                  <a:srgbClr val="C0C0C0"/>
                </a:highlight>
              </a:rPr>
              <a:t>Variables</a:t>
            </a:r>
          </a:p>
          <a:p>
            <a:pPr algn="ctr"/>
            <a:endParaRPr lang="en-IL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94CE2F-51BD-7E8E-6A4A-A33548F3A213}"/>
              </a:ext>
            </a:extLst>
          </p:cNvPr>
          <p:cNvCxnSpPr/>
          <p:nvPr/>
        </p:nvCxnSpPr>
        <p:spPr>
          <a:xfrm>
            <a:off x="1971675" y="2009775"/>
            <a:ext cx="0" cy="6381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571700-915C-D9F5-215A-FE06BFA96525}"/>
              </a:ext>
            </a:extLst>
          </p:cNvPr>
          <p:cNvCxnSpPr>
            <a:cxnSpLocks/>
          </p:cNvCxnSpPr>
          <p:nvPr/>
        </p:nvCxnSpPr>
        <p:spPr>
          <a:xfrm>
            <a:off x="1971675" y="2971800"/>
            <a:ext cx="0" cy="3714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3D9C99-4E13-91C2-2934-5B603F73B83A}"/>
              </a:ext>
            </a:extLst>
          </p:cNvPr>
          <p:cNvCxnSpPr>
            <a:cxnSpLocks/>
          </p:cNvCxnSpPr>
          <p:nvPr/>
        </p:nvCxnSpPr>
        <p:spPr>
          <a:xfrm>
            <a:off x="838200" y="4238625"/>
            <a:ext cx="0" cy="3714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61AE53-1637-2D3F-FCC0-1CE069157BE8}"/>
              </a:ext>
            </a:extLst>
          </p:cNvPr>
          <p:cNvCxnSpPr>
            <a:cxnSpLocks/>
          </p:cNvCxnSpPr>
          <p:nvPr/>
        </p:nvCxnSpPr>
        <p:spPr>
          <a:xfrm>
            <a:off x="838200" y="5762625"/>
            <a:ext cx="0" cy="3714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C72C8A-5A39-F4E3-D60D-21B643E7E5F7}"/>
              </a:ext>
            </a:extLst>
          </p:cNvPr>
          <p:cNvCxnSpPr>
            <a:cxnSpLocks/>
          </p:cNvCxnSpPr>
          <p:nvPr/>
        </p:nvCxnSpPr>
        <p:spPr>
          <a:xfrm>
            <a:off x="838200" y="6229350"/>
            <a:ext cx="0" cy="3714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8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0E314-DE08-ACBA-15F5-FCE93975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0"/>
            <a:ext cx="10515600" cy="1325563"/>
          </a:xfrm>
        </p:spPr>
        <p:txBody>
          <a:bodyPr/>
          <a:lstStyle/>
          <a:p>
            <a:r>
              <a:rPr lang="en-US">
                <a:highlight>
                  <a:srgbClr val="C0C0C0"/>
                </a:highlight>
              </a:rPr>
              <a:t>Bomb module</a:t>
            </a:r>
            <a:endParaRPr lang="en-IL">
              <a:highlight>
                <a:srgbClr val="C0C0C0"/>
              </a:highlight>
            </a:endParaRPr>
          </a:p>
        </p:txBody>
      </p:sp>
      <p:pic>
        <p:nvPicPr>
          <p:cNvPr id="5" name="Content Placeholder 4" descr="A computer code on a white background&#10;&#10;Description automatically generated">
            <a:extLst>
              <a:ext uri="{FF2B5EF4-FFF2-40B4-BE49-F238E27FC236}">
                <a16:creationId xmlns:a16="http://schemas.microsoft.com/office/drawing/2014/main" id="{7901BF61-3B99-C302-92AA-1C2BFC20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79"/>
          <a:stretch/>
        </p:blipFill>
        <p:spPr>
          <a:xfrm>
            <a:off x="207818" y="1607561"/>
            <a:ext cx="11565082" cy="780684"/>
          </a:xfrm>
          <a:ln>
            <a:solidFill>
              <a:schemeClr val="tx1"/>
            </a:solidFill>
          </a:ln>
        </p:spPr>
      </p:pic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3EDCFBD-39C5-6170-E273-B8DD1DF15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8" y="2702102"/>
            <a:ext cx="8676409" cy="3997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927AB0-4CF5-176C-8466-75D39AADA86D}"/>
              </a:ext>
            </a:extLst>
          </p:cNvPr>
          <p:cNvSpPr/>
          <p:nvPr/>
        </p:nvSpPr>
        <p:spPr>
          <a:xfrm>
            <a:off x="9160452" y="893740"/>
            <a:ext cx="2275609" cy="713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highlight>
                  <a:srgbClr val="C0C0C0"/>
                </a:highlight>
              </a:rPr>
              <a:t>always_ff</a:t>
            </a:r>
            <a:endParaRPr lang="en-IL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6C1A40-947A-46D4-D425-E0E35ADC74C7}"/>
              </a:ext>
            </a:extLst>
          </p:cNvPr>
          <p:cNvSpPr/>
          <p:nvPr/>
        </p:nvSpPr>
        <p:spPr>
          <a:xfrm>
            <a:off x="8931852" y="2702102"/>
            <a:ext cx="2275609" cy="713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highlight>
                  <a:srgbClr val="C0C0C0"/>
                </a:highlight>
              </a:rPr>
              <a:t>always_comb</a:t>
            </a:r>
            <a:endParaRPr lang="en-IL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2F7A6C-33DD-9C5B-1D9E-3CD651DF23B3}"/>
              </a:ext>
            </a:extLst>
          </p:cNvPr>
          <p:cNvCxnSpPr>
            <a:cxnSpLocks/>
          </p:cNvCxnSpPr>
          <p:nvPr/>
        </p:nvCxnSpPr>
        <p:spPr>
          <a:xfrm>
            <a:off x="3686175" y="2085975"/>
            <a:ext cx="1038225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E37008-D83A-6C7F-3827-9D35EBA26351}"/>
              </a:ext>
            </a:extLst>
          </p:cNvPr>
          <p:cNvCxnSpPr>
            <a:cxnSpLocks/>
          </p:cNvCxnSpPr>
          <p:nvPr/>
        </p:nvCxnSpPr>
        <p:spPr>
          <a:xfrm>
            <a:off x="285750" y="2790825"/>
            <a:ext cx="0" cy="4857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48421A-7C37-659A-463B-DEFBA23A638B}"/>
              </a:ext>
            </a:extLst>
          </p:cNvPr>
          <p:cNvCxnSpPr>
            <a:cxnSpLocks/>
          </p:cNvCxnSpPr>
          <p:nvPr/>
        </p:nvCxnSpPr>
        <p:spPr>
          <a:xfrm>
            <a:off x="285750" y="3619500"/>
            <a:ext cx="0" cy="4857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01A139-54E4-5A8B-6405-F530A3BD202E}"/>
              </a:ext>
            </a:extLst>
          </p:cNvPr>
          <p:cNvCxnSpPr>
            <a:cxnSpLocks/>
          </p:cNvCxnSpPr>
          <p:nvPr/>
        </p:nvCxnSpPr>
        <p:spPr>
          <a:xfrm>
            <a:off x="1381125" y="4914900"/>
            <a:ext cx="0" cy="4857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82AD8A-A4E9-65D0-D126-14CC543D8696}"/>
              </a:ext>
            </a:extLst>
          </p:cNvPr>
          <p:cNvCxnSpPr>
            <a:cxnSpLocks/>
          </p:cNvCxnSpPr>
          <p:nvPr/>
        </p:nvCxnSpPr>
        <p:spPr>
          <a:xfrm>
            <a:off x="1381125" y="5562600"/>
            <a:ext cx="0" cy="4857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67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61981-84A7-A81E-1472-41DB7504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3818"/>
            <a:ext cx="10515600" cy="1325563"/>
          </a:xfrm>
        </p:spPr>
        <p:txBody>
          <a:bodyPr/>
          <a:lstStyle/>
          <a:p>
            <a:pPr algn="ctr"/>
            <a:r>
              <a:rPr lang="en-US">
                <a:highlight>
                  <a:srgbClr val="C0C0C0"/>
                </a:highlight>
              </a:rPr>
              <a:t>SignalTap</a:t>
            </a:r>
            <a:endParaRPr lang="en-IL">
              <a:highlight>
                <a:srgbClr val="C0C0C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8FBB53-16C8-9857-721B-39411CC89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945640"/>
            <a:ext cx="12192000" cy="13472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white paper with black dots and blue text&#10;&#10;Description automatically generated with medium confidence">
            <a:extLst>
              <a:ext uri="{FF2B5EF4-FFF2-40B4-BE49-F238E27FC236}">
                <a16:creationId xmlns:a16="http://schemas.microsoft.com/office/drawing/2014/main" id="{66DECA85-D7C0-02ED-35F9-094D0208F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23" y="2564613"/>
            <a:ext cx="10517068" cy="20005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red lines on a white background&#10;&#10;Description automatically generated">
            <a:extLst>
              <a:ext uri="{FF2B5EF4-FFF2-40B4-BE49-F238E27FC236}">
                <a16:creationId xmlns:a16="http://schemas.microsoft.com/office/drawing/2014/main" id="{EB1C7311-1551-E0EC-C597-6F2E91EBB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4836896"/>
            <a:ext cx="12192000" cy="16713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957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05B7-DCD0-4D1A-81B3-004C4A7B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he-IL" altLang="en-IL" sz="4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סיכום ומסקנות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6853A-F656-DAD1-3270-F8B655630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lnSpc>
                <a:spcPct val="200000"/>
              </a:lnSpc>
            </a:pPr>
            <a:r>
              <a:rPr lang="he-IL">
                <a:highlight>
                  <a:srgbClr val="C0C0C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מיומנות עבודה עם </a:t>
            </a:r>
            <a:r>
              <a:rPr lang="en-US">
                <a:highlight>
                  <a:srgbClr val="C0C0C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Quartus</a:t>
            </a:r>
            <a:r>
              <a:rPr lang="he-IL">
                <a:highlight>
                  <a:srgbClr val="C0C0C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, </a:t>
            </a:r>
            <a:r>
              <a:rPr lang="en-US">
                <a:highlight>
                  <a:srgbClr val="C0C0C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System Verilog</a:t>
            </a:r>
            <a:r>
              <a:rPr lang="he-IL">
                <a:highlight>
                  <a:srgbClr val="C0C0C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 ו-</a:t>
            </a:r>
            <a:r>
              <a:rPr lang="en-US">
                <a:highlight>
                  <a:srgbClr val="C0C0C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SignalTap</a:t>
            </a:r>
            <a:r>
              <a:rPr lang="he-IL">
                <a:highlight>
                  <a:srgbClr val="C0C0C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  <a:endParaRPr lang="en-US">
              <a:highlight>
                <a:srgbClr val="C0C0C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lnSpc>
                <a:spcPct val="200000"/>
              </a:lnSpc>
            </a:pPr>
            <a:r>
              <a:rPr lang="en-US">
                <a:highlight>
                  <a:srgbClr val="C0C0C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2800">
                <a:highlight>
                  <a:srgbClr val="C0C0C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תכנון וחלוקה לשלבים</a:t>
            </a:r>
            <a:r>
              <a:rPr lang="en-US" sz="2800">
                <a:highlight>
                  <a:srgbClr val="C0C0C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</a:p>
          <a:p>
            <a:pPr algn="r" rtl="1">
              <a:lnSpc>
                <a:spcPct val="200000"/>
              </a:lnSpc>
            </a:pPr>
            <a:r>
              <a:rPr lang="he-IL">
                <a:highlight>
                  <a:srgbClr val="C0C0C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הבנת עקרונות העבודה מאפשרת שימוש חוזר וחוסכת משאבים.</a:t>
            </a:r>
            <a:endParaRPr lang="he-IL" sz="2800">
              <a:highlight>
                <a:srgbClr val="C0C0C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lnSpc>
                <a:spcPct val="200000"/>
              </a:lnSpc>
            </a:pPr>
            <a:r>
              <a:rPr lang="he-IL" sz="2800">
                <a:highlight>
                  <a:srgbClr val="C0C0C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עבודה במקביל ואינטגרציה</a:t>
            </a:r>
            <a:r>
              <a:rPr lang="en-US" sz="2800">
                <a:highlight>
                  <a:srgbClr val="C0C0C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  <a:endParaRPr lang="he-IL" sz="2800">
              <a:highlight>
                <a:srgbClr val="C0C0C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endParaRPr lang="he-IL" sz="2800" b="1">
              <a:highlight>
                <a:srgbClr val="C0C0C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endParaRPr lang="he-IL" sz="2800" b="1">
              <a:highlight>
                <a:srgbClr val="C0C0C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endParaRPr lang="en-IL">
              <a:highlight>
                <a:srgbClr val="C0C0C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1265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C59F9-B611-D6CE-51CA-4E9BF59DD4F2}"/>
              </a:ext>
            </a:extLst>
          </p:cNvPr>
          <p:cNvSpPr/>
          <p:nvPr/>
        </p:nvSpPr>
        <p:spPr>
          <a:xfrm>
            <a:off x="7258050" y="371475"/>
            <a:ext cx="4714875" cy="215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תודה על ההקשבה!</a:t>
            </a:r>
            <a:endParaRPr lang="en-IL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21C9D2-2A55-655D-ED77-1997D3E31D93}"/>
              </a:ext>
            </a:extLst>
          </p:cNvPr>
          <p:cNvSpPr/>
          <p:nvPr/>
        </p:nvSpPr>
        <p:spPr>
          <a:xfrm>
            <a:off x="790575" y="3114675"/>
            <a:ext cx="4714875" cy="215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40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שאלות?</a:t>
            </a:r>
            <a:endParaRPr lang="en-IL" sz="4000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656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14D777-8693-CD38-3F13-7D042137E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5"/>
            <a:ext cx="11090274" cy="1325563"/>
          </a:xfrm>
        </p:spPr>
        <p:txBody>
          <a:bodyPr>
            <a:normAutofit/>
          </a:bodyPr>
          <a:lstStyle/>
          <a:p>
            <a:pPr algn="ctr"/>
            <a:r>
              <a:rPr lang="he-IL" sz="4000">
                <a:latin typeface="David" panose="020E0502060401010101" pitchFamily="34" charset="-79"/>
                <a:cs typeface="David" panose="020E0502060401010101" pitchFamily="34" charset="-79"/>
              </a:rPr>
              <a:t>אפיון הפרויקט</a:t>
            </a:r>
            <a:br>
              <a:rPr lang="he-IL" sz="400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3200">
                <a:latin typeface="David" panose="020E0502060401010101" pitchFamily="34" charset="-79"/>
                <a:cs typeface="David" panose="020E0502060401010101" pitchFamily="34" charset="-79"/>
              </a:rPr>
              <a:t>שחקן ופיצוצים</a:t>
            </a:r>
            <a:endParaRPr lang="en-IL" sz="400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81377-E48D-581E-6390-7CAC000681C7}"/>
              </a:ext>
            </a:extLst>
          </p:cNvPr>
          <p:cNvSpPr/>
          <p:nvPr/>
        </p:nvSpPr>
        <p:spPr>
          <a:xfrm>
            <a:off x="514360" y="4332579"/>
            <a:ext cx="2702634" cy="2047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59536" rtl="1">
              <a:spcAft>
                <a:spcPts val="600"/>
              </a:spcAft>
            </a:pPr>
            <a:r>
              <a:rPr lang="he-IL" sz="2000" b="1" kern="1200">
                <a:solidFill>
                  <a:schemeClr val="dk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שחקן</a:t>
            </a:r>
            <a:endParaRPr lang="he-IL" sz="1692" b="1" kern="1200">
              <a:solidFill>
                <a:schemeClr val="dk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 defTabSz="859536" rtl="1">
              <a:spcAft>
                <a:spcPts val="600"/>
              </a:spcAft>
            </a:pPr>
            <a:r>
              <a:rPr lang="he-IL" sz="1692" kern="1200">
                <a:solidFill>
                  <a:schemeClr val="dk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- תנועה ב-4 כיוונים </a:t>
            </a:r>
          </a:p>
          <a:p>
            <a:pPr algn="ctr" defTabSz="859536" rtl="1">
              <a:spcAft>
                <a:spcPts val="600"/>
              </a:spcAft>
            </a:pPr>
            <a:r>
              <a:rPr lang="he-IL" sz="1692" kern="1200">
                <a:solidFill>
                  <a:schemeClr val="dk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- מתנגש עם קירות</a:t>
            </a:r>
          </a:p>
          <a:p>
            <a:pPr algn="ctr" defTabSz="859536" rtl="1">
              <a:spcAft>
                <a:spcPts val="600"/>
              </a:spcAft>
            </a:pPr>
            <a:r>
              <a:rPr lang="he-IL" sz="1692" kern="1200">
                <a:solidFill>
                  <a:schemeClr val="dk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- יכול לזרוק פצצות השהיה </a:t>
            </a:r>
          </a:p>
          <a:p>
            <a:pPr algn="ctr" defTabSz="859536" rtl="1">
              <a:spcAft>
                <a:spcPts val="600"/>
              </a:spcAft>
            </a:pPr>
            <a:r>
              <a:rPr lang="he-IL" sz="1692">
                <a:latin typeface="David" panose="020E0502060401010101" pitchFamily="34" charset="-79"/>
                <a:cs typeface="David" panose="020E0502060401010101" pitchFamily="34" charset="-79"/>
              </a:rPr>
              <a:t>- </a:t>
            </a:r>
            <a:r>
              <a:rPr lang="he-IL" sz="1692" kern="1200">
                <a:solidFill>
                  <a:schemeClr val="dk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כמות חיים מוגבלת, מאבד חיים אם פוגע בפיצוץ</a:t>
            </a:r>
            <a:endParaRPr lang="he-IL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" name="Picture 7" descr="A pixelated bomb with a lit fuse&#10;&#10;Description automatically generated">
            <a:extLst>
              <a:ext uri="{FF2B5EF4-FFF2-40B4-BE49-F238E27FC236}">
                <a16:creationId xmlns:a16="http://schemas.microsoft.com/office/drawing/2014/main" id="{D058CDE3-9E0A-6464-6703-9F7C6BAF1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28" y="2635226"/>
            <a:ext cx="1189117" cy="14982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86CF18-4C50-E156-DD8C-7887115E1862}"/>
              </a:ext>
            </a:extLst>
          </p:cNvPr>
          <p:cNvSpPr/>
          <p:nvPr/>
        </p:nvSpPr>
        <p:spPr>
          <a:xfrm>
            <a:off x="3455731" y="4341618"/>
            <a:ext cx="2821086" cy="2038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59536" rtl="1">
              <a:spcAft>
                <a:spcPts val="600"/>
              </a:spcAft>
            </a:pPr>
            <a:r>
              <a:rPr lang="he-IL" sz="2000" b="1" kern="1200">
                <a:solidFill>
                  <a:schemeClr val="dk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פצצת השהיה</a:t>
            </a:r>
          </a:p>
          <a:p>
            <a:pPr algn="ctr" defTabSz="859536" rtl="1">
              <a:spcAft>
                <a:spcPts val="600"/>
              </a:spcAft>
            </a:pPr>
            <a:r>
              <a:rPr lang="he-IL" sz="1692" kern="1200">
                <a:solidFill>
                  <a:schemeClr val="dk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מתפוצצת אחרי 3 שניות</a:t>
            </a:r>
          </a:p>
          <a:p>
            <a:pPr algn="ctr" defTabSz="859536" rtl="1">
              <a:spcAft>
                <a:spcPts val="600"/>
              </a:spcAft>
            </a:pPr>
            <a:r>
              <a:rPr lang="he-IL" sz="1692" kern="1200">
                <a:solidFill>
                  <a:schemeClr val="dk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כמות התחלתית של 3 פצצות (בו זמנית)</a:t>
            </a:r>
          </a:p>
          <a:p>
            <a:pPr algn="ctr" defTabSz="859536" rtl="1">
              <a:spcAft>
                <a:spcPts val="600"/>
              </a:spcAft>
            </a:pPr>
            <a:r>
              <a:rPr lang="he-IL" sz="1692" kern="1200">
                <a:solidFill>
                  <a:schemeClr val="dk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פיצוץ בכיוון אקראי</a:t>
            </a:r>
          </a:p>
          <a:p>
            <a:pPr algn="ctr" defTabSz="859536" rtl="1">
              <a:spcAft>
                <a:spcPts val="600"/>
              </a:spcAft>
            </a:pPr>
            <a:r>
              <a:rPr lang="he-IL" sz="1692" kern="1200">
                <a:solidFill>
                  <a:schemeClr val="dk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הריסת קירות</a:t>
            </a:r>
            <a:endParaRPr lang="he-IL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74EEEE-0770-D46C-F359-F6E66848ADEB}"/>
              </a:ext>
            </a:extLst>
          </p:cNvPr>
          <p:cNvSpPr/>
          <p:nvPr/>
        </p:nvSpPr>
        <p:spPr>
          <a:xfrm>
            <a:off x="6457997" y="4352696"/>
            <a:ext cx="2821086" cy="2027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59536" rtl="1">
              <a:spcAft>
                <a:spcPts val="600"/>
              </a:spcAft>
            </a:pPr>
            <a:r>
              <a:rPr lang="he-IL" sz="2000" b="1" kern="1200">
                <a:solidFill>
                  <a:schemeClr val="dk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מוקש פיצוץ</a:t>
            </a:r>
          </a:p>
          <a:p>
            <a:pPr algn="ctr" defTabSz="859536" rtl="1">
              <a:spcAft>
                <a:spcPts val="600"/>
              </a:spcAft>
            </a:pPr>
            <a:r>
              <a:rPr lang="he-IL" sz="1692" kern="1200">
                <a:solidFill>
                  <a:schemeClr val="dk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מגדיל את הפיצוץ של הפצצה במקרה שהיא פגעה בו</a:t>
            </a:r>
            <a:endParaRPr lang="he-IL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6" name="Picture 15" descr="A pixelated circular object with a red square&#10;&#10;Description automatically generated">
            <a:extLst>
              <a:ext uri="{FF2B5EF4-FFF2-40B4-BE49-F238E27FC236}">
                <a16:creationId xmlns:a16="http://schemas.microsoft.com/office/drawing/2014/main" id="{CEE5A63A-A04E-C89C-985A-3664AE0AF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052" y="2722784"/>
            <a:ext cx="1400255" cy="1400255"/>
          </a:xfrm>
          <a:prstGeom prst="rect">
            <a:avLst/>
          </a:prstGeom>
        </p:spPr>
      </p:pic>
      <p:pic>
        <p:nvPicPr>
          <p:cNvPr id="18" name="Picture 17" descr="A pixelated image of a black sphere&#10;&#10;Description automatically generated">
            <a:extLst>
              <a:ext uri="{FF2B5EF4-FFF2-40B4-BE49-F238E27FC236}">
                <a16:creationId xmlns:a16="http://schemas.microsoft.com/office/drawing/2014/main" id="{88AD0383-E487-6C1D-15BB-06813228E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114" y="2691164"/>
            <a:ext cx="1189118" cy="1189118"/>
          </a:xfrm>
          <a:prstGeom prst="rect">
            <a:avLst/>
          </a:prstGeom>
        </p:spPr>
      </p:pic>
      <p:pic>
        <p:nvPicPr>
          <p:cNvPr id="22" name="Content Placeholder 21" descr="A cartoon of a person&#10;&#10;Description automatically generated">
            <a:extLst>
              <a:ext uri="{FF2B5EF4-FFF2-40B4-BE49-F238E27FC236}">
                <a16:creationId xmlns:a16="http://schemas.microsoft.com/office/drawing/2014/main" id="{5A8FD624-8262-7054-7B75-516AA4354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53" y="2546881"/>
            <a:ext cx="1586633" cy="1586633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0E75E6A-C66C-6D6B-F172-6C604678D932}"/>
              </a:ext>
            </a:extLst>
          </p:cNvPr>
          <p:cNvSpPr/>
          <p:nvPr/>
        </p:nvSpPr>
        <p:spPr>
          <a:xfrm>
            <a:off x="9460262" y="4332579"/>
            <a:ext cx="2180875" cy="20857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59536" rtl="1">
              <a:spcAft>
                <a:spcPts val="600"/>
              </a:spcAft>
            </a:pPr>
            <a:r>
              <a:rPr lang="he-IL" sz="2000" b="1" kern="1200">
                <a:solidFill>
                  <a:schemeClr val="dk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מוקש רגיל</a:t>
            </a:r>
          </a:p>
          <a:p>
            <a:pPr algn="ctr" defTabSz="859536" rtl="1">
              <a:spcAft>
                <a:spcPts val="600"/>
              </a:spcAft>
            </a:pPr>
            <a:r>
              <a:rPr lang="he-IL" sz="1692" kern="1200">
                <a:solidFill>
                  <a:schemeClr val="dk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מתפוצץ במקרה של פגיעה עם השחקן</a:t>
            </a:r>
            <a:endParaRPr lang="he-IL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105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0E687-2F87-61AD-0FDD-C1C40A01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sz="4400">
                <a:highlight>
                  <a:srgbClr val="C0C0C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אפיון הפרויקט</a:t>
            </a:r>
            <a:br>
              <a:rPr lang="he-IL" sz="4400">
                <a:highlight>
                  <a:srgbClr val="C0C0C0"/>
                </a:highlight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3600">
                <a:highlight>
                  <a:srgbClr val="C0C0C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קירות</a:t>
            </a:r>
            <a:endParaRPr lang="en-IL">
              <a:highlight>
                <a:srgbClr val="C0C0C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0B2EBD-9392-82C3-3857-9655BDCC836F}"/>
              </a:ext>
            </a:extLst>
          </p:cNvPr>
          <p:cNvSpPr/>
          <p:nvPr/>
        </p:nvSpPr>
        <p:spPr>
          <a:xfrm>
            <a:off x="550864" y="3676884"/>
            <a:ext cx="2693768" cy="20407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50941" rtl="1">
              <a:spcAft>
                <a:spcPts val="594"/>
              </a:spcAft>
            </a:pPr>
            <a:r>
              <a:rPr lang="he-IL" sz="1980" b="1" kern="1200">
                <a:solidFill>
                  <a:schemeClr val="dk1"/>
                </a:solidFill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סוג 4</a:t>
            </a:r>
            <a:endParaRPr lang="he-IL" sz="1675" b="1" kern="1200">
              <a:solidFill>
                <a:schemeClr val="dk1"/>
              </a:solidFill>
              <a:latin typeface="David" panose="020E0502060401010101" pitchFamily="34" charset="-79"/>
              <a:ea typeface="+mn-ea"/>
              <a:cs typeface="David" panose="020E0502060401010101" pitchFamily="34" charset="-79"/>
            </a:endParaRPr>
          </a:p>
          <a:p>
            <a:pPr algn="ctr" defTabSz="850941" rtl="1">
              <a:spcAft>
                <a:spcPts val="594"/>
              </a:spcAft>
            </a:pPr>
            <a:r>
              <a:rPr lang="he-IL" sz="1675" kern="1200">
                <a:solidFill>
                  <a:schemeClr val="dk1"/>
                </a:solidFill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לא נהרס</a:t>
            </a:r>
            <a:endParaRPr lang="he-IL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60926B-9A87-B493-824C-E9ACE62FC875}"/>
              </a:ext>
            </a:extLst>
          </p:cNvPr>
          <p:cNvSpPr/>
          <p:nvPr/>
        </p:nvSpPr>
        <p:spPr>
          <a:xfrm>
            <a:off x="3416296" y="3685893"/>
            <a:ext cx="2811831" cy="20317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50941" rtl="1">
              <a:spcAft>
                <a:spcPts val="594"/>
              </a:spcAft>
            </a:pPr>
            <a:r>
              <a:rPr lang="he-IL" sz="1980" b="1" kern="1200">
                <a:solidFill>
                  <a:schemeClr val="dk1"/>
                </a:solidFill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סוג 3</a:t>
            </a:r>
            <a:endParaRPr lang="he-IL" sz="1675" b="1" kern="1200">
              <a:solidFill>
                <a:schemeClr val="dk1"/>
              </a:solidFill>
              <a:latin typeface="David" panose="020E0502060401010101" pitchFamily="34" charset="-79"/>
              <a:ea typeface="+mn-ea"/>
              <a:cs typeface="David" panose="020E0502060401010101" pitchFamily="34" charset="-79"/>
            </a:endParaRPr>
          </a:p>
          <a:p>
            <a:pPr algn="ctr" defTabSz="850941" rtl="1">
              <a:spcAft>
                <a:spcPts val="594"/>
              </a:spcAft>
            </a:pPr>
            <a:r>
              <a:rPr lang="he-IL" sz="1675" kern="1200">
                <a:solidFill>
                  <a:schemeClr val="dk1"/>
                </a:solidFill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נהרס ב-3  שלבים</a:t>
            </a:r>
            <a:endParaRPr lang="he-IL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F78CE5-357C-AFBF-EA92-51C79B032E55}"/>
              </a:ext>
            </a:extLst>
          </p:cNvPr>
          <p:cNvSpPr/>
          <p:nvPr/>
        </p:nvSpPr>
        <p:spPr>
          <a:xfrm>
            <a:off x="6475002" y="3696935"/>
            <a:ext cx="2811831" cy="20206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50941" rtl="1">
              <a:spcAft>
                <a:spcPts val="594"/>
              </a:spcAft>
            </a:pPr>
            <a:r>
              <a:rPr lang="he-IL" sz="1980" b="1" kern="1200">
                <a:solidFill>
                  <a:schemeClr val="dk1"/>
                </a:solidFill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סוג 2</a:t>
            </a:r>
            <a:endParaRPr lang="he-IL" sz="1675" b="1" kern="1200">
              <a:solidFill>
                <a:schemeClr val="dk1"/>
              </a:solidFill>
              <a:latin typeface="David" panose="020E0502060401010101" pitchFamily="34" charset="-79"/>
              <a:ea typeface="+mn-ea"/>
              <a:cs typeface="David" panose="020E0502060401010101" pitchFamily="34" charset="-79"/>
            </a:endParaRPr>
          </a:p>
          <a:p>
            <a:pPr algn="ctr" defTabSz="850941" rtl="1">
              <a:spcAft>
                <a:spcPts val="594"/>
              </a:spcAft>
            </a:pPr>
            <a:r>
              <a:rPr lang="he-IL" sz="1675" kern="1200">
                <a:solidFill>
                  <a:schemeClr val="dk1"/>
                </a:solidFill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נהרס ב-2  שלבים</a:t>
            </a:r>
            <a:endParaRPr lang="he-IL" sz="160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2AF9E1-F5C6-F853-65FA-A0371DCB88B4}"/>
              </a:ext>
            </a:extLst>
          </p:cNvPr>
          <p:cNvSpPr/>
          <p:nvPr/>
        </p:nvSpPr>
        <p:spPr>
          <a:xfrm>
            <a:off x="9467418" y="3638678"/>
            <a:ext cx="2173720" cy="20789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50941" rtl="1">
              <a:spcAft>
                <a:spcPts val="594"/>
              </a:spcAft>
            </a:pPr>
            <a:r>
              <a:rPr lang="he-IL" sz="1980" b="1" kern="1200">
                <a:solidFill>
                  <a:schemeClr val="dk1"/>
                </a:solidFill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סוג 1</a:t>
            </a:r>
            <a:endParaRPr lang="he-IL" sz="1675" b="1" kern="1200">
              <a:solidFill>
                <a:schemeClr val="dk1"/>
              </a:solidFill>
              <a:latin typeface="David" panose="020E0502060401010101" pitchFamily="34" charset="-79"/>
              <a:ea typeface="+mn-ea"/>
              <a:cs typeface="David" panose="020E0502060401010101" pitchFamily="34" charset="-79"/>
            </a:endParaRPr>
          </a:p>
          <a:p>
            <a:pPr algn="ctr" defTabSz="850941" rtl="1">
              <a:spcAft>
                <a:spcPts val="594"/>
              </a:spcAft>
            </a:pPr>
            <a:r>
              <a:rPr lang="he-IL" sz="1675" kern="1200">
                <a:solidFill>
                  <a:schemeClr val="dk1"/>
                </a:solidFill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נהרס בשלב אחד</a:t>
            </a:r>
            <a:endParaRPr lang="en-US" sz="1675" kern="1200">
              <a:solidFill>
                <a:schemeClr val="dk1"/>
              </a:solidFill>
              <a:latin typeface="David" panose="020E0502060401010101" pitchFamily="34" charset="-79"/>
              <a:ea typeface="+mn-ea"/>
              <a:cs typeface="David" panose="020E0502060401010101" pitchFamily="34" charset="-79"/>
            </a:endParaRPr>
          </a:p>
          <a:p>
            <a:pPr algn="ctr" defTabSz="850941" rtl="1">
              <a:spcAft>
                <a:spcPts val="594"/>
              </a:spcAft>
            </a:pPr>
            <a:r>
              <a:rPr lang="en-US" sz="1675">
                <a:latin typeface="David" panose="020E0502060401010101" pitchFamily="34" charset="-79"/>
                <a:cs typeface="David" panose="020E0502060401010101" pitchFamily="34" charset="-79"/>
              </a:rPr>
              <a:t>*</a:t>
            </a:r>
            <a:r>
              <a:rPr lang="he-IL" sz="1675">
                <a:latin typeface="David" panose="020E0502060401010101" pitchFamily="34" charset="-79"/>
                <a:cs typeface="David" panose="020E0502060401010101" pitchFamily="34" charset="-79"/>
              </a:rPr>
              <a:t>הריסת קיר מוסיפה 1 לנוקוד</a:t>
            </a:r>
            <a:endParaRPr lang="he-IL" sz="160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F1FE9D-1F50-6009-5D53-920B5C347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084" y="1990200"/>
            <a:ext cx="1145752" cy="1145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C16D5-2464-76EA-B589-98EA29F22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41" y="1990200"/>
            <a:ext cx="1145752" cy="1145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8D4795-C052-8E0E-1D28-B70ED9250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183" y="1982620"/>
            <a:ext cx="1145751" cy="1145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C24F3B-A3B2-D79D-F901-83D81A3D3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66" y="2035363"/>
            <a:ext cx="1145753" cy="114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8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A3B8E8-8B6F-42FE-A423-AD8A638A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BCAEDFE-7377-F648-E843-F6B5C7CEECC9}"/>
              </a:ext>
            </a:extLst>
          </p:cNvPr>
          <p:cNvSpPr/>
          <p:nvPr/>
        </p:nvSpPr>
        <p:spPr>
          <a:xfrm>
            <a:off x="1182188" y="4370727"/>
            <a:ext cx="2535123" cy="19205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99885" rtl="1">
              <a:spcAft>
                <a:spcPts val="558"/>
              </a:spcAft>
            </a:pPr>
            <a:r>
              <a:rPr lang="en-US" sz="1861" b="1" kern="1200">
                <a:solidFill>
                  <a:schemeClr val="dk1"/>
                </a:solidFill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Medkit</a:t>
            </a:r>
            <a:endParaRPr lang="he-IL" sz="1575" b="1" kern="1200">
              <a:solidFill>
                <a:schemeClr val="dk1"/>
              </a:solidFill>
              <a:latin typeface="David" panose="020E0502060401010101" pitchFamily="34" charset="-79"/>
              <a:ea typeface="+mn-ea"/>
              <a:cs typeface="David" panose="020E0502060401010101" pitchFamily="34" charset="-79"/>
            </a:endParaRPr>
          </a:p>
          <a:p>
            <a:pPr algn="ctr" defTabSz="799885" rtl="1">
              <a:spcAft>
                <a:spcPts val="558"/>
              </a:spcAft>
            </a:pPr>
            <a:r>
              <a:rPr lang="he-IL" sz="1575" kern="1200">
                <a:solidFill>
                  <a:schemeClr val="dk1"/>
                </a:solidFill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מוסיפה 1 לחיים של השחקן</a:t>
            </a:r>
            <a:endParaRPr lang="he-IL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DEC9CA-95D8-195D-0825-D7A6B139797C}"/>
              </a:ext>
            </a:extLst>
          </p:cNvPr>
          <p:cNvSpPr/>
          <p:nvPr/>
        </p:nvSpPr>
        <p:spPr>
          <a:xfrm>
            <a:off x="4918529" y="4360335"/>
            <a:ext cx="2646233" cy="19120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99885" rtl="1">
              <a:spcAft>
                <a:spcPts val="558"/>
              </a:spcAft>
            </a:pPr>
            <a:r>
              <a:rPr lang="en-US" sz="1861" b="1" kern="1200">
                <a:solidFill>
                  <a:schemeClr val="dk1"/>
                </a:solidFill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Boots</a:t>
            </a:r>
            <a:endParaRPr lang="he-IL" sz="1575" b="1" kern="1200">
              <a:solidFill>
                <a:schemeClr val="dk1"/>
              </a:solidFill>
              <a:latin typeface="David" panose="020E0502060401010101" pitchFamily="34" charset="-79"/>
              <a:ea typeface="+mn-ea"/>
              <a:cs typeface="David" panose="020E0502060401010101" pitchFamily="34" charset="-79"/>
            </a:endParaRPr>
          </a:p>
          <a:p>
            <a:pPr algn="ctr" defTabSz="799885" rtl="1">
              <a:spcAft>
                <a:spcPts val="558"/>
              </a:spcAft>
            </a:pPr>
            <a:r>
              <a:rPr lang="he-IL" sz="1575" kern="1200">
                <a:solidFill>
                  <a:schemeClr val="dk1"/>
                </a:solidFill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מכפיל את מהירות השחקו ב-1.5</a:t>
            </a:r>
            <a:endParaRPr lang="he-IL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6AA7C3-4D80-06C7-54DC-D030DBEBE8DD}"/>
              </a:ext>
            </a:extLst>
          </p:cNvPr>
          <p:cNvSpPr/>
          <p:nvPr/>
        </p:nvSpPr>
        <p:spPr>
          <a:xfrm>
            <a:off x="8360405" y="4370727"/>
            <a:ext cx="2646233" cy="19016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99885" rtl="1">
              <a:spcAft>
                <a:spcPts val="558"/>
              </a:spcAft>
            </a:pPr>
            <a:r>
              <a:rPr lang="en-US" sz="1861" b="1" kern="1200">
                <a:solidFill>
                  <a:schemeClr val="dk1"/>
                </a:solidFill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AddB</a:t>
            </a:r>
            <a:r>
              <a:rPr lang="en-US" sz="1861" b="1">
                <a:latin typeface="David" panose="020E0502060401010101" pitchFamily="34" charset="-79"/>
                <a:cs typeface="David" panose="020E0502060401010101" pitchFamily="34" charset="-79"/>
              </a:rPr>
              <a:t>omb</a:t>
            </a:r>
            <a:endParaRPr lang="he-IL" sz="1575" b="1" kern="1200">
              <a:solidFill>
                <a:schemeClr val="dk1"/>
              </a:solidFill>
              <a:latin typeface="David" panose="020E0502060401010101" pitchFamily="34" charset="-79"/>
              <a:ea typeface="+mn-ea"/>
              <a:cs typeface="David" panose="020E0502060401010101" pitchFamily="34" charset="-79"/>
            </a:endParaRPr>
          </a:p>
          <a:p>
            <a:pPr algn="ctr" defTabSz="799885" rtl="1">
              <a:spcAft>
                <a:spcPts val="558"/>
              </a:spcAft>
            </a:pPr>
            <a:r>
              <a:rPr lang="he-IL" sz="1575" kern="1200">
                <a:solidFill>
                  <a:schemeClr val="dk1"/>
                </a:solidFill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מוסיף 1 לכמות הפצצות של השחקן</a:t>
            </a:r>
            <a:endParaRPr lang="he-IL" sz="160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21" name="Picture 20" descr="A pixel art of a first aid kit&#10;&#10;Description automatically generated">
            <a:extLst>
              <a:ext uri="{FF2B5EF4-FFF2-40B4-BE49-F238E27FC236}">
                <a16:creationId xmlns:a16="http://schemas.microsoft.com/office/drawing/2014/main" id="{238B1EEF-CF34-3053-FA82-22791C641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23" y="2452927"/>
            <a:ext cx="1356379" cy="1424507"/>
          </a:xfrm>
          <a:prstGeom prst="rect">
            <a:avLst/>
          </a:prstGeom>
        </p:spPr>
      </p:pic>
      <p:pic>
        <p:nvPicPr>
          <p:cNvPr id="22" name="Picture 21" descr="A yellow and black pixelated cartoon character&#10;&#10;Description automatically generated">
            <a:extLst>
              <a:ext uri="{FF2B5EF4-FFF2-40B4-BE49-F238E27FC236}">
                <a16:creationId xmlns:a16="http://schemas.microsoft.com/office/drawing/2014/main" id="{C0558775-3B96-4CD1-BB42-AA783E17E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553" y="2486991"/>
            <a:ext cx="1356380" cy="1356380"/>
          </a:xfrm>
          <a:prstGeom prst="rect">
            <a:avLst/>
          </a:prstGeom>
        </p:spPr>
      </p:pic>
      <p:pic>
        <p:nvPicPr>
          <p:cNvPr id="23" name="Picture 22" descr="A black cross on a white background&#10;&#10;Description automatically generated">
            <a:extLst>
              <a:ext uri="{FF2B5EF4-FFF2-40B4-BE49-F238E27FC236}">
                <a16:creationId xmlns:a16="http://schemas.microsoft.com/office/drawing/2014/main" id="{BE1BB9CD-7A0B-DB67-0031-67778F4CF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118" y="2397255"/>
            <a:ext cx="1509407" cy="1509407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F194FA3E-A171-537E-5589-EAD25369E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365125"/>
            <a:ext cx="11090274" cy="1325563"/>
          </a:xfrm>
        </p:spPr>
        <p:txBody>
          <a:bodyPr>
            <a:normAutofit/>
          </a:bodyPr>
          <a:lstStyle/>
          <a:p>
            <a:pPr algn="ctr"/>
            <a:r>
              <a:rPr lang="he-IL" sz="4000">
                <a:latin typeface="David" panose="020E0502060401010101" pitchFamily="34" charset="-79"/>
                <a:cs typeface="David" panose="020E0502060401010101" pitchFamily="34" charset="-79"/>
              </a:rPr>
              <a:t>אפיון הפרויקט</a:t>
            </a:r>
            <a:br>
              <a:rPr lang="he-IL" sz="400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3200">
                <a:latin typeface="David" panose="020E0502060401010101" pitchFamily="34" charset="-79"/>
                <a:cs typeface="David" panose="020E0502060401010101" pitchFamily="34" charset="-79"/>
              </a:rPr>
              <a:t>פריטים</a:t>
            </a:r>
            <a:endParaRPr lang="en-IL" sz="400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7204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367-8657-83AE-A4C6-DBDDA7920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56355"/>
            <a:ext cx="10515600" cy="1325563"/>
          </a:xfrm>
        </p:spPr>
        <p:txBody>
          <a:bodyPr/>
          <a:lstStyle/>
          <a:p>
            <a:pPr algn="ctr"/>
            <a:r>
              <a:rPr lang="he-IL" sz="440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אפיון הפרויקט</a:t>
            </a:r>
            <a:br>
              <a:rPr lang="en-US" sz="440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360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זרימת המשחק</a:t>
            </a:r>
            <a:endParaRPr lang="en-IL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5" name="Content Placeholder 4" descr="A video game on a screen&#10;&#10;Description automatically generated">
            <a:extLst>
              <a:ext uri="{FF2B5EF4-FFF2-40B4-BE49-F238E27FC236}">
                <a16:creationId xmlns:a16="http://schemas.microsoft.com/office/drawing/2014/main" id="{618D38C4-317A-6D9D-1549-FBD82A450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06" y="1520825"/>
            <a:ext cx="580178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5C0D42-4D57-8EB2-6F8D-334122261236}"/>
              </a:ext>
            </a:extLst>
          </p:cNvPr>
          <p:cNvSpPr/>
          <p:nvPr/>
        </p:nvSpPr>
        <p:spPr>
          <a:xfrm>
            <a:off x="1852614" y="1971673"/>
            <a:ext cx="1343025" cy="65722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>
              <a:solidFill>
                <a:srgbClr val="00B0F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9E9043-A62B-1242-4B01-B4CFE7A52556}"/>
              </a:ext>
            </a:extLst>
          </p:cNvPr>
          <p:cNvSpPr/>
          <p:nvPr/>
        </p:nvSpPr>
        <p:spPr>
          <a:xfrm>
            <a:off x="228600" y="1971673"/>
            <a:ext cx="1343025" cy="657225"/>
          </a:xfrm>
          <a:prstGeom prst="rect">
            <a:avLst/>
          </a:prstGeom>
          <a:noFill/>
          <a:ln w="53975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>
              <a:solidFill>
                <a:srgbClr val="00B0F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BAF39B-DB38-DA02-C7FC-35A69FEDF68F}"/>
              </a:ext>
            </a:extLst>
          </p:cNvPr>
          <p:cNvSpPr/>
          <p:nvPr/>
        </p:nvSpPr>
        <p:spPr>
          <a:xfrm>
            <a:off x="3762379" y="1971673"/>
            <a:ext cx="1343025" cy="657225"/>
          </a:xfrm>
          <a:prstGeom prst="rect">
            <a:avLst/>
          </a:prstGeom>
          <a:noFill/>
          <a:ln w="539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>
              <a:solidFill>
                <a:srgbClr val="00B0F0"/>
              </a:solidFill>
            </a:endParaRPr>
          </a:p>
        </p:txBody>
      </p:sp>
      <p:pic>
        <p:nvPicPr>
          <p:cNvPr id="10" name="Picture 9" descr="A black keyboard with white text&#10;&#10;Description automatically generated">
            <a:extLst>
              <a:ext uri="{FF2B5EF4-FFF2-40B4-BE49-F238E27FC236}">
                <a16:creationId xmlns:a16="http://schemas.microsoft.com/office/drawing/2014/main" id="{A55460D6-42A8-1911-F7B6-7F0DCD436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36" y="1957386"/>
            <a:ext cx="3419477" cy="34194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416C0C-9899-C358-1C26-96D236B73ABB}"/>
              </a:ext>
            </a:extLst>
          </p:cNvPr>
          <p:cNvSpPr/>
          <p:nvPr/>
        </p:nvSpPr>
        <p:spPr>
          <a:xfrm>
            <a:off x="8324850" y="3667125"/>
            <a:ext cx="1352550" cy="41910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>
              <a:solidFill>
                <a:srgbClr val="00B0F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552F5E-E609-3E5C-3980-5B312848AC5E}"/>
              </a:ext>
            </a:extLst>
          </p:cNvPr>
          <p:cNvSpPr/>
          <p:nvPr/>
        </p:nvSpPr>
        <p:spPr>
          <a:xfrm rot="16200000">
            <a:off x="8324850" y="3667125"/>
            <a:ext cx="1352550" cy="41910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>
              <a:solidFill>
                <a:srgbClr val="00B0F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AA3A0A-663A-7C0B-BBE6-9DEE364F9B6E}"/>
              </a:ext>
            </a:extLst>
          </p:cNvPr>
          <p:cNvSpPr/>
          <p:nvPr/>
        </p:nvSpPr>
        <p:spPr>
          <a:xfrm rot="16200000">
            <a:off x="9467851" y="4410074"/>
            <a:ext cx="838200" cy="419101"/>
          </a:xfrm>
          <a:prstGeom prst="rect">
            <a:avLst/>
          </a:prstGeom>
          <a:noFill/>
          <a:ln w="53975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>
              <a:solidFill>
                <a:srgbClr val="00B0F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CDB589-381A-8006-EF73-20681516A108}"/>
              </a:ext>
            </a:extLst>
          </p:cNvPr>
          <p:cNvSpPr/>
          <p:nvPr/>
        </p:nvSpPr>
        <p:spPr>
          <a:xfrm rot="16200000">
            <a:off x="8324849" y="2826542"/>
            <a:ext cx="419101" cy="419100"/>
          </a:xfrm>
          <a:prstGeom prst="rect">
            <a:avLst/>
          </a:prstGeom>
          <a:noFill/>
          <a:ln w="53975">
            <a:solidFill>
              <a:srgbClr val="CC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3" grpId="0" animBg="1"/>
      <p:bldP spid="15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33083-2588-AD31-8E8C-3C06214B9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698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he-IL" sz="4800">
                <a:solidFill>
                  <a:schemeClr val="bg1">
                    <a:lumMod val="95000"/>
                  </a:schemeClr>
                </a:solidFill>
              </a:rPr>
              <a:t>ממשקים</a:t>
            </a:r>
            <a:endParaRPr lang="en-IL" sz="48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DFD154AE-8903-EC37-01F6-45D52D8F9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05200" y="1410494"/>
            <a:ext cx="4438650" cy="3467100"/>
          </a:xfrm>
          <a:prstGeom prst="rect">
            <a:avLst/>
          </a:prstGeom>
        </p:spPr>
      </p:pic>
      <p:pic>
        <p:nvPicPr>
          <p:cNvPr id="23" name="Picture 22" descr="A computer monitor with a white screen&#10;&#10;Description automatically generated">
            <a:extLst>
              <a:ext uri="{FF2B5EF4-FFF2-40B4-BE49-F238E27FC236}">
                <a16:creationId xmlns:a16="http://schemas.microsoft.com/office/drawing/2014/main" id="{80B1B419-20FE-AB36-3F7C-B355E2331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4" y="570815"/>
            <a:ext cx="2619375" cy="1743075"/>
          </a:xfrm>
          <a:prstGeom prst="rect">
            <a:avLst/>
          </a:prstGeom>
        </p:spPr>
      </p:pic>
      <p:pic>
        <p:nvPicPr>
          <p:cNvPr id="25" name="Picture 24" descr="A pair of black speakers&#10;&#10;Description automatically generated">
            <a:extLst>
              <a:ext uri="{FF2B5EF4-FFF2-40B4-BE49-F238E27FC236}">
                <a16:creationId xmlns:a16="http://schemas.microsoft.com/office/drawing/2014/main" id="{14FE437E-B170-6968-603C-868D1A3DF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25" y="2409391"/>
            <a:ext cx="2619375" cy="174307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78BA96-0914-4944-EE70-893D56380F91}"/>
              </a:ext>
            </a:extLst>
          </p:cNvPr>
          <p:cNvCxnSpPr/>
          <p:nvPr/>
        </p:nvCxnSpPr>
        <p:spPr>
          <a:xfrm flipH="1" flipV="1">
            <a:off x="6972300" y="4738254"/>
            <a:ext cx="124691" cy="748146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7">
            <a:extLst>
              <a:ext uri="{FF2B5EF4-FFF2-40B4-BE49-F238E27FC236}">
                <a16:creationId xmlns:a16="http://schemas.microsoft.com/office/drawing/2014/main" id="{6C7960D9-065F-5435-FFD8-77CD76AAC7BF}"/>
              </a:ext>
            </a:extLst>
          </p:cNvPr>
          <p:cNvSpPr txBox="1"/>
          <p:nvPr/>
        </p:nvSpPr>
        <p:spPr>
          <a:xfrm>
            <a:off x="6800461" y="5609792"/>
            <a:ext cx="762778" cy="30008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dirty="0">
                <a:solidFill>
                  <a:schemeClr val="bg1"/>
                </a:solidFill>
                <a:latin typeface="Arial Nova" panose="020B0504020202020204" pitchFamily="34" charset="0"/>
              </a:rPr>
              <a:t>reset</a:t>
            </a:r>
            <a:endParaRPr lang="en-IL" sz="135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3E60FC5E-4700-9F7B-5259-DD354AF2B17E}"/>
              </a:ext>
            </a:extLst>
          </p:cNvPr>
          <p:cNvCxnSpPr>
            <a:cxnSpLocks/>
          </p:cNvCxnSpPr>
          <p:nvPr/>
        </p:nvCxnSpPr>
        <p:spPr>
          <a:xfrm rot="10800000">
            <a:off x="2552700" y="1054529"/>
            <a:ext cx="3867149" cy="320077"/>
          </a:xfrm>
          <a:prstGeom prst="bentConnector3">
            <a:avLst>
              <a:gd name="adj1" fmla="val 246"/>
            </a:avLst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A0CC3567-AD62-BFBB-5D06-25A548955E66}"/>
              </a:ext>
            </a:extLst>
          </p:cNvPr>
          <p:cNvCxnSpPr/>
          <p:nvPr/>
        </p:nvCxnSpPr>
        <p:spPr>
          <a:xfrm rot="10800000" flipV="1">
            <a:off x="2247900" y="2313889"/>
            <a:ext cx="1257300" cy="1181785"/>
          </a:xfrm>
          <a:prstGeom prst="bentConnector3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D5C7CE65-8750-9102-D614-C0093E9FB3F4}"/>
              </a:ext>
            </a:extLst>
          </p:cNvPr>
          <p:cNvCxnSpPr/>
          <p:nvPr/>
        </p:nvCxnSpPr>
        <p:spPr>
          <a:xfrm flipV="1">
            <a:off x="4486276" y="570815"/>
            <a:ext cx="4743449" cy="839679"/>
          </a:xfrm>
          <a:prstGeom prst="bentConnector3">
            <a:avLst>
              <a:gd name="adj1" fmla="val -201"/>
            </a:avLst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085A694-E40B-9A37-AC63-0145C7973FEC}"/>
              </a:ext>
            </a:extLst>
          </p:cNvPr>
          <p:cNvCxnSpPr/>
          <p:nvPr/>
        </p:nvCxnSpPr>
        <p:spPr>
          <a:xfrm>
            <a:off x="9229725" y="570815"/>
            <a:ext cx="0" cy="1838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A black keyboard with white text&#10;&#10;Description automatically generated">
            <a:extLst>
              <a:ext uri="{FF2B5EF4-FFF2-40B4-BE49-F238E27FC236}">
                <a16:creationId xmlns:a16="http://schemas.microsoft.com/office/drawing/2014/main" id="{BB83D734-0855-74B8-ABAC-29B36EE8D2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" y="300730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7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2DC8F-828D-4CA4-EC56-4740D2C04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36525"/>
            <a:ext cx="10515600" cy="1325563"/>
          </a:xfrm>
        </p:spPr>
        <p:txBody>
          <a:bodyPr/>
          <a:lstStyle/>
          <a:p>
            <a:pPr algn="ctr"/>
            <a:r>
              <a:rPr lang="he-IL" b="1">
                <a:highlight>
                  <a:srgbClr val="C0C0C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הירארכיה עליונה</a:t>
            </a:r>
            <a:endParaRPr lang="en-IL">
              <a:highlight>
                <a:srgbClr val="C0C0C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F89082E-EBF4-F445-62E0-289877084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0" y="1462088"/>
            <a:ext cx="6649137" cy="31625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5CE6408-724A-F962-EF14-CC7EED156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12" y="1275571"/>
            <a:ext cx="4391638" cy="55824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573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2DC8F-828D-4CA4-EC56-4740D2C04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36525"/>
            <a:ext cx="10515600" cy="1325563"/>
          </a:xfrm>
        </p:spPr>
        <p:txBody>
          <a:bodyPr/>
          <a:lstStyle/>
          <a:p>
            <a:pPr algn="ctr"/>
            <a:r>
              <a:rPr lang="he-IL" b="1">
                <a:highlight>
                  <a:srgbClr val="C0C0C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הירארכיה עליונה</a:t>
            </a:r>
            <a:endParaRPr lang="en-IL">
              <a:highlight>
                <a:srgbClr val="C0C0C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621DDA7-FDB8-2049-9CE2-4611F1B25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33" y="1462088"/>
            <a:ext cx="4995430" cy="3253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7950221-6556-020A-9A5E-1DEC4EE42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63" y="1037843"/>
            <a:ext cx="5639587" cy="54681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44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2DC8F-828D-4CA4-EC56-4740D2C04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36525"/>
            <a:ext cx="10515600" cy="1325563"/>
          </a:xfrm>
        </p:spPr>
        <p:txBody>
          <a:bodyPr/>
          <a:lstStyle/>
          <a:p>
            <a:pPr algn="ctr"/>
            <a:r>
              <a:rPr lang="he-IL" b="1">
                <a:highlight>
                  <a:srgbClr val="C0C0C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הירארכיה עליונה</a:t>
            </a:r>
            <a:endParaRPr lang="en-IL">
              <a:highlight>
                <a:srgbClr val="C0C0C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678D4739-5B4E-A62A-D0D7-C4B335399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29" y="1096291"/>
            <a:ext cx="10326541" cy="54966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746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197</Words>
  <Application>Microsoft Office PowerPoint</Application>
  <PresentationFormat>Widescreen</PresentationFormat>
  <Paragraphs>58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Nova</vt:lpstr>
      <vt:lpstr>Calibri</vt:lpstr>
      <vt:lpstr>Calibri Light</vt:lpstr>
      <vt:lpstr>David</vt:lpstr>
      <vt:lpstr>Office Theme</vt:lpstr>
      <vt:lpstr>BomberMan</vt:lpstr>
      <vt:lpstr>אפיון הפרויקט שחקן ופיצוצים</vt:lpstr>
      <vt:lpstr>אפיון הפרויקט קירות</vt:lpstr>
      <vt:lpstr>אפיון הפרויקט פריטים</vt:lpstr>
      <vt:lpstr>אפיון הפרויקט זרימת המשחק</vt:lpstr>
      <vt:lpstr>ממשקים</vt:lpstr>
      <vt:lpstr>הירארכיה עליונה</vt:lpstr>
      <vt:lpstr>הירארכיה עליונה</vt:lpstr>
      <vt:lpstr>הירארכיה עליונה</vt:lpstr>
      <vt:lpstr>הירארכיה עליונה</vt:lpstr>
      <vt:lpstr>הירארכיה עליונה</vt:lpstr>
      <vt:lpstr>Bomb module</vt:lpstr>
      <vt:lpstr>Bomb module</vt:lpstr>
      <vt:lpstr>SignalTap</vt:lpstr>
      <vt:lpstr>סיכום ומסקנות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BomberMan</dc:title>
  <dc:creator>Salah Kryem</dc:creator>
  <cp:lastModifiedBy>Salah Kryem</cp:lastModifiedBy>
  <cp:revision>9</cp:revision>
  <dcterms:created xsi:type="dcterms:W3CDTF">2023-09-12T08:05:39Z</dcterms:created>
  <dcterms:modified xsi:type="dcterms:W3CDTF">2025-06-23T07:27:27Z</dcterms:modified>
</cp:coreProperties>
</file>